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87" r:id="rId11"/>
    <p:sldId id="261" r:id="rId12"/>
    <p:sldId id="267" r:id="rId13"/>
    <p:sldId id="258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2" r:id="rId28"/>
    <p:sldId id="286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2"/>
    <p:restoredTop sz="95872"/>
  </p:normalViewPr>
  <p:slideViewPr>
    <p:cSldViewPr snapToGrid="0">
      <p:cViewPr>
        <p:scale>
          <a:sx n="139" d="100"/>
          <a:sy n="139" d="100"/>
        </p:scale>
        <p:origin x="2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the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723-8DF9-CBDB-10EB-F8DEE192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C7D03-0854-F124-ABB8-1B616A04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33-8BE9-3D43-C470-EC3BE52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601D-F7A0-65AD-E747-BFA338D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44B3-AF2F-4400-67F9-C741A04A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4BE0F-C7E4-122F-A75C-0993144D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80DBB-5118-7362-1D20-5689CF1D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820D-F345-5189-CB02-4DFEB4F88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9562-EF9D-601D-30EB-66FED2F5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D6A7-B517-442D-779E-D52C39EB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7F967-2291-8BA0-A26D-152C329A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365DB-12C8-F22A-7EE0-098B96FFC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3019-F6A3-C07B-B7BE-D1EE3EFD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105E9-2DA8-7EC6-82F8-886D7E373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C5669-2DA6-679D-581B-91894304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52C2-ED5A-6713-BEAA-EB55EC097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B040-2850-12DB-59A0-09606471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CD5E2-5697-61A2-B221-5EDB8C6A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56612-6FD0-ECD8-C40F-F860168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4EEC-5452-7DF5-06ED-8E7A5A3F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C486-D936-9A1A-F733-7276245D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57C3-0541-8A95-52BB-0291028E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4961-7AB0-1996-A887-95D925D2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2F54-85AF-C130-2B15-47093CD87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B6DC-7061-A0C2-4A40-8722C84B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A3D6-0AA1-2823-96B3-580ECAEA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BE886-4BE1-41A4-DF80-6A15BF0E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A9B1-4792-E986-BDF3-B6970393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402F-0DE9-6F58-5D0D-C7B3E9F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5861-7326-BD02-4656-5664A30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42F0-179E-1985-9361-CAC8D182A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07F0-CFAD-326F-0213-04E26FD8D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DF47-A55D-5D24-36EB-22C649DE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8482-FF22-1AE8-1C24-790EB77BE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B8123-4FC6-BDE9-980F-967AD71F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7FA1-519C-A48B-EEEB-0D552B8D1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lab.lib.virginia.edu/blo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uotes.toscrape.com/" TargetMode="External"/><Relationship Id="rId2" Type="http://schemas.openxmlformats.org/officeDocument/2006/relationships/hyperlink" Target="https://books.toscrap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scraper.io/test-sit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%5D(https:/www.scrapethissite.com/pages/simple/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B068C-657D-1F00-4458-A74FE9E6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(Application Programming Interface)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E43B6-CB6C-1BBA-F3DE-DCE9032E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Install Chrome</a:t>
            </a:r>
          </a:p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FB8B-506D-9E2A-070B-CC42B195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487FD5-26B5-777F-31BE-23E10839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17D9-328A-A1A9-9F3C-CF6D7CF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makes this good for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5EFF-CDFD-16A9-4AE8-14C4CB2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on one page! </a:t>
            </a:r>
          </a:p>
          <a:p>
            <a:r>
              <a:rPr lang="en-US" sz="2000" dirty="0"/>
              <a:t>Pagination can also work but is harder</a:t>
            </a:r>
          </a:p>
          <a:p>
            <a:r>
              <a:rPr lang="en-US" sz="2000" dirty="0"/>
              <a:t>Having to log in or dynamically render a page often prohibitive</a:t>
            </a:r>
          </a:p>
          <a:p>
            <a:r>
              <a:rPr lang="en-US" sz="2000" dirty="0"/>
              <a:t>Essentially copy and pasting at scale – works well when it’s mindless and tedious</a:t>
            </a:r>
          </a:p>
        </p:txBody>
      </p:sp>
    </p:spTree>
    <p:extLst>
      <p:ext uri="{BB962C8B-B14F-4D97-AF65-F5344CB8AC3E}">
        <p14:creationId xmlns:p14="http://schemas.microsoft.com/office/powerpoint/2010/main" val="60941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FC662-1E10-0A9F-0A8C-DDC056B0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40B7E-EE45-ABC3-5928-8EFABAC9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" r="112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A5CA1-81EF-328E-8781-FE32223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Opening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4DC-27EC-A686-C051-27690CF1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Cmd</a:t>
            </a:r>
            <a:r>
              <a:rPr lang="en-US" sz="2000" dirty="0"/>
              <a:t> + opt + I on mac</a:t>
            </a:r>
          </a:p>
          <a:p>
            <a:r>
              <a:rPr lang="en-US" sz="2000" dirty="0"/>
              <a:t>View -&gt; developer </a:t>
            </a:r>
          </a:p>
          <a:p>
            <a:pPr lvl="1"/>
            <a:r>
              <a:rPr lang="en-US" sz="1600" dirty="0"/>
              <a:t>-&gt; developer tools on Windows</a:t>
            </a:r>
          </a:p>
          <a:p>
            <a:r>
              <a:rPr lang="en-US" sz="2000" dirty="0"/>
              <a:t>Different in each browser</a:t>
            </a:r>
          </a:p>
          <a:p>
            <a:r>
              <a:rPr lang="en-US" sz="2000" dirty="0"/>
              <a:t>Using Chrome to standardize</a:t>
            </a:r>
          </a:p>
          <a:p>
            <a:r>
              <a:rPr lang="en-US" sz="2000" dirty="0"/>
              <a:t>It’s a space where you can do lots of tinkering with the underlying code for a webpage.</a:t>
            </a:r>
          </a:p>
          <a:p>
            <a:r>
              <a:rPr lang="en-US" sz="2000" dirty="0"/>
              <a:t>Should see web scraper tab at right – we installed that!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6F68E-C3B5-3C1E-0464-77A9E6D22F72}"/>
              </a:ext>
            </a:extLst>
          </p:cNvPr>
          <p:cNvCxnSpPr>
            <a:cxnSpLocks/>
          </p:cNvCxnSpPr>
          <p:nvPr/>
        </p:nvCxnSpPr>
        <p:spPr>
          <a:xfrm flipH="1">
            <a:off x="10399363" y="4183532"/>
            <a:ext cx="1270861" cy="244099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E85B2-CA2E-F4E1-850F-6EEA2AA4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6728C7-51CD-9189-C307-332E888C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8108C-33AD-2525-44B3-860DA0EA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F42-FEC5-673E-42D3-EEFFE75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Create a Sitemap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4D3-27B4-34E7-AC3C-5A67703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1" y="23121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Sitemaps list the relationships on the site of interest</a:t>
            </a:r>
          </a:p>
          <a:p>
            <a:r>
              <a:rPr lang="en-US" sz="2000" dirty="0"/>
              <a:t>We have to specify the name (whatever you want) and the start </a:t>
            </a:r>
            <a:r>
              <a:rPr lang="en-US" sz="2000" dirty="0" err="1"/>
              <a:t>url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>
                <a:hlinkClick r:id="rId3"/>
              </a:rPr>
              <a:t>https://scholarslab.lib.virginia.edu/blog/</a:t>
            </a:r>
            <a:endParaRPr lang="en-US" sz="1600" dirty="0"/>
          </a:p>
          <a:p>
            <a:r>
              <a:rPr lang="en-US" sz="2000" dirty="0"/>
              <a:t>Create new sitemap</a:t>
            </a:r>
          </a:p>
          <a:p>
            <a:r>
              <a:rPr lang="en-US" sz="2000" dirty="0"/>
              <a:t>Start URL is the root of our scrape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23E7-0422-269F-8986-473CA79F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7" y="0"/>
            <a:ext cx="5237782" cy="32736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BDDF5A-2854-611F-F3AD-E94E22B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39" y="3449987"/>
            <a:ext cx="5452820" cy="3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D498-A5E8-0DBA-A372-37CC8B6A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9BF9D-EF19-28CF-B627-B010726E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Create a Sitemap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8FA-46F4-BE0B-0DAD-468AF48D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Add a new selector</a:t>
            </a:r>
          </a:p>
          <a:p>
            <a:r>
              <a:rPr lang="en-US" sz="1800" dirty="0"/>
              <a:t>From within the next interface, click “select” and check multiple</a:t>
            </a:r>
          </a:p>
          <a:p>
            <a:r>
              <a:rPr lang="en-US" sz="1800" dirty="0"/>
              <a:t>Then click the things on the page that you want to copy. </a:t>
            </a:r>
          </a:p>
          <a:p>
            <a:r>
              <a:rPr lang="en-US" sz="1800" dirty="0"/>
              <a:t>You will have to scroll down to grab all the posts.</a:t>
            </a:r>
          </a:p>
          <a:p>
            <a:pPr lvl="1"/>
            <a:r>
              <a:rPr lang="en-US" sz="1800" dirty="0"/>
              <a:t>Why is that?</a:t>
            </a:r>
          </a:p>
          <a:p>
            <a:r>
              <a:rPr lang="en-US" sz="1800" dirty="0"/>
              <a:t>Change “type” from “text” to “link”</a:t>
            </a:r>
          </a:p>
          <a:p>
            <a:pPr lvl="1"/>
            <a:r>
              <a:rPr lang="en-US" sz="1800" dirty="0"/>
              <a:t>Why do we think we need that?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171863-8459-CB77-8842-D664D980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B7E8-AED3-4C3D-4601-D109B857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C2FB-82E2-2E42-CD04-BF721791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89829-BBA1-0EF0-BF9E-1DF5422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Added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C1D8-40BB-D94F-A6B7-DA7D3548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Click done selecting</a:t>
            </a:r>
          </a:p>
          <a:p>
            <a:r>
              <a:rPr lang="en-US" sz="1800"/>
              <a:t>Then save</a:t>
            </a:r>
          </a:p>
          <a:p>
            <a:r>
              <a:rPr lang="en-US" sz="1800"/>
              <a:t>We now have one set of things ready to be copied</a:t>
            </a:r>
          </a:p>
          <a:p>
            <a:endParaRPr lang="en-US" sz="18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BDF31E2-8BF1-B733-A8FD-9F72BA65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DF4C-9E5D-8CA3-33D8-847489FC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EBA0-76A8-0AE2-4CEF-917EC4F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318D-3897-12D4-EE08-29B20EE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 a Child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0F-9966-226B-ADEA-9CDF744C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Once we save, we should see our selector.</a:t>
            </a:r>
          </a:p>
          <a:p>
            <a:r>
              <a:rPr lang="en-US" sz="1800" dirty="0"/>
              <a:t>We can check our work by hitting ”data preview”</a:t>
            </a:r>
          </a:p>
          <a:p>
            <a:r>
              <a:rPr lang="en-US" sz="1800" dirty="0"/>
              <a:t>That gets all our links, but we want the posts too!</a:t>
            </a:r>
          </a:p>
          <a:p>
            <a:r>
              <a:rPr lang="en-US" sz="1800" dirty="0"/>
              <a:t>We go through the same process to add a child selector.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141788-1548-DD88-5A27-240D0770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81581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8ACFA7-7AB6-8CE0-C19B-17A45B26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610" y="74628"/>
            <a:ext cx="5457817" cy="33375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F2C28-604D-EDC8-73E5-97F415092BCD}"/>
              </a:ext>
            </a:extLst>
          </p:cNvPr>
          <p:cNvCxnSpPr/>
          <p:nvPr/>
        </p:nvCxnSpPr>
        <p:spPr>
          <a:xfrm flipH="1" flipV="1">
            <a:off x="6772508" y="6372253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4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E0901-2DEE-C541-2FBD-66D43743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793F-491D-9DD8-50E1-34B6A96F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Make our Post Selectors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9ED1-A138-6760-BF39-4264B139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Once you have hit “add new selector” from within the links selector…</a:t>
            </a:r>
          </a:p>
          <a:p>
            <a:r>
              <a:rPr lang="en-US" sz="1800" dirty="0"/>
              <a:t>Navigate to a post page</a:t>
            </a:r>
          </a:p>
          <a:p>
            <a:r>
              <a:rPr lang="en-US" sz="1800" dirty="0"/>
              <a:t>Label this selector ”title”</a:t>
            </a:r>
          </a:p>
          <a:p>
            <a:r>
              <a:rPr lang="en-US" sz="1800" dirty="0"/>
              <a:t>This time we will use “text” for type. </a:t>
            </a:r>
          </a:p>
          <a:p>
            <a:r>
              <a:rPr lang="en-US" sz="1800" dirty="0"/>
              <a:t>Use the select process to click on the title. </a:t>
            </a:r>
          </a:p>
          <a:p>
            <a:r>
              <a:rPr lang="en-US" sz="1800" dirty="0"/>
              <a:t>Make sure the “links” ID is selected as the parent selector.</a:t>
            </a:r>
          </a:p>
          <a:p>
            <a:r>
              <a:rPr lang="en-US" sz="1800" dirty="0"/>
              <a:t>Save</a:t>
            </a:r>
          </a:p>
          <a:p>
            <a:r>
              <a:rPr lang="en-US" sz="1800" dirty="0"/>
              <a:t>We have to do this for each piece of the page we want.</a:t>
            </a:r>
          </a:p>
          <a:p>
            <a:r>
              <a:rPr lang="en-US" sz="1800" dirty="0"/>
              <a:t>Repeat the process for the other pieces of the page. Make a text selector for the title, the author, the date, and the post content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1BE297B-72B0-BD60-996F-01209AA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8" y="3381581"/>
            <a:ext cx="5457817" cy="33375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0F4F-1175-4BC3-7015-AB9C3246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38E2A-B9CD-283C-EF80-C381246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E4AEC5-8B01-7BC8-A39D-B73F4A97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F0C57C-309C-C8F6-1676-46B152B8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F496-A8AF-AAB7-9B51-125D2A5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Start the Scrape</a:t>
            </a:r>
            <a:endParaRPr lang="en-US" sz="2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9937-9805-6E47-A338-19A55B4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7B6E4-81BB-990C-B5A5-93C363808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85DD-98A8-2E89-AD8F-5986B90AD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Now we’re ready to start.</a:t>
            </a:r>
          </a:p>
          <a:p>
            <a:r>
              <a:rPr lang="en-US" sz="1800" dirty="0"/>
              <a:t>Click the dropdown at the top with your sitemap title in it and select “scrape”</a:t>
            </a:r>
          </a:p>
          <a:p>
            <a:r>
              <a:rPr lang="en-US" sz="1800" dirty="0"/>
              <a:t>Why do we think the first options are about delay intervals?</a:t>
            </a:r>
          </a:p>
          <a:p>
            <a:r>
              <a:rPr lang="en-US" sz="1800" dirty="0"/>
              <a:t>Start your scrape</a:t>
            </a:r>
          </a:p>
          <a:p>
            <a:r>
              <a:rPr lang="en-US" sz="1800" dirty="0"/>
              <a:t>If all goes well, </a:t>
            </a:r>
            <a:r>
              <a:rPr lang="en-US" sz="1800" dirty="0" err="1"/>
              <a:t>webscraper</a:t>
            </a:r>
            <a:r>
              <a:rPr lang="en-US" sz="1800" dirty="0"/>
              <a:t> will pop open a new window where you will see the system paging through your scrape</a:t>
            </a:r>
          </a:p>
          <a:p>
            <a:r>
              <a:rPr lang="en-US" sz="1800" dirty="0"/>
              <a:t>You’ll also notice in the original tab that it tells you to refresh to see the data as it comes in.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23FD-6DA2-ECF9-590C-58B72C6A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98" y="260428"/>
            <a:ext cx="5731809" cy="35823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F3154-53D3-5075-D952-46348EDD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98" y="3429000"/>
            <a:ext cx="5731809" cy="3582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20901-BD91-F9B2-33FC-2E3DAA030008}"/>
              </a:ext>
            </a:extLst>
          </p:cNvPr>
          <p:cNvCxnSpPr/>
          <p:nvPr/>
        </p:nvCxnSpPr>
        <p:spPr>
          <a:xfrm flipH="1" flipV="1">
            <a:off x="6833468" y="3053459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5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2A91-F3DD-C899-DF37-17B321B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DCD9-24F4-6C2C-1DE4-978FDB6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9EBE-73DF-A8EA-1BEC-712D6040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1600" dirty="0"/>
              <a:t>This will take quite a while depending on your site. </a:t>
            </a:r>
          </a:p>
          <a:p>
            <a:r>
              <a:rPr lang="en-US" sz="1600" dirty="0"/>
              <a:t>Have to leave your page and scrape open!</a:t>
            </a:r>
          </a:p>
          <a:p>
            <a:pPr lvl="1"/>
            <a:r>
              <a:rPr lang="en-US" sz="1600" dirty="0"/>
              <a:t>Alas that is why this is free and not paid.</a:t>
            </a:r>
          </a:p>
          <a:p>
            <a:r>
              <a:rPr lang="en-US" sz="1600" dirty="0"/>
              <a:t>When you’re done, click “Export Data” from the same dropdown and select .CSV</a:t>
            </a:r>
          </a:p>
          <a:p>
            <a:r>
              <a:rPr lang="en-US" sz="1600" dirty="0"/>
              <a:t>Voila! We have a new dataset.</a:t>
            </a:r>
          </a:p>
          <a:p>
            <a:r>
              <a:rPr lang="en-US" sz="1600" dirty="0"/>
              <a:t>How does it look? Is there anything we would change?</a:t>
            </a:r>
          </a:p>
          <a:p>
            <a:pPr lvl="1"/>
            <a:r>
              <a:rPr lang="en-US" sz="1600" dirty="0"/>
              <a:t>A preview of next week!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B969E7-FBF6-84DE-105A-EE38D6E2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0" r="-1" b="15290"/>
          <a:stretch/>
        </p:blipFill>
        <p:spPr>
          <a:xfrm>
            <a:off x="6096000" y="3761386"/>
            <a:ext cx="6108520" cy="3096614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BD34-E0E6-7A26-5885-64FB3865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2953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17CF5-0262-B755-1B0A-F4E8898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Robots.txt</a:t>
            </a: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B460F68-CEFA-D87A-9C16-ED328015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06" y="1845426"/>
            <a:ext cx="946873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61BA-5BAA-CE89-C4DC-86671BAC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4E37-7916-6002-856F-86D73D3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Remaining</a:t>
            </a:r>
            <a:br>
              <a:rPr lang="en-US" dirty="0"/>
            </a:br>
            <a:r>
              <a:rPr lang="en-US" dirty="0"/>
              <a:t>Practice on Some Other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96CC-94D4-774F-8FF2-699EAB6A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https://books.toscrape.com/</a:t>
            </a:r>
            <a:endParaRPr lang="en-US" dirty="0"/>
          </a:p>
          <a:p>
            <a:r>
              <a:rPr lang="en-US" dirty="0">
                <a:hlinkClick r:id="rId3"/>
              </a:rPr>
              <a:t>https://quotes.toscrape.com/</a:t>
            </a:r>
            <a:endParaRPr lang="en-US" dirty="0"/>
          </a:p>
          <a:p>
            <a:r>
              <a:rPr lang="en-US" dirty="0">
                <a:hlinkClick r:id="rId4"/>
              </a:rPr>
              <a:t>https://webscraper.io/test-sites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939-818E-EA2C-8DC5-81396F52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4E2A-AA21-C567-6FD0-D4E9A1FF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out there</a:t>
            </a:r>
          </a:p>
          <a:p>
            <a:r>
              <a:rPr lang="en-US" dirty="0"/>
              <a:t>Range of ways to gather it</a:t>
            </a:r>
          </a:p>
          <a:p>
            <a:r>
              <a:rPr lang="en-US" dirty="0"/>
              <a:t>Do so with care</a:t>
            </a:r>
          </a:p>
          <a:p>
            <a:r>
              <a:rPr lang="en-US" dirty="0"/>
              <a:t>Does your plan pass the smell test? IRB?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D76C-9B8D-46EC-DE68-6DF37A0C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C2C7-F5C6-3026-E847-E22AC33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Practice </a:t>
            </a:r>
            <a:r>
              <a:rPr lang="en-US" dirty="0"/>
              <a:t>scraping! Use </a:t>
            </a:r>
            <a:r>
              <a:rPr lang="en-US" dirty="0" err="1"/>
              <a:t>webscraper.io</a:t>
            </a:r>
            <a:r>
              <a:rPr lang="en-US" dirty="0"/>
              <a:t> to scrape </a:t>
            </a:r>
            <a:r>
              <a:rPr lang="en-US" dirty="0">
                <a:hlinkClick r:id="rId2"/>
              </a:rPr>
              <a:t>this</a:t>
            </a:r>
            <a:r>
              <a:rPr lang="en-US" dirty="0"/>
              <a:t> simple countries of the world example. By Friday at 9:00 AM, send me a CSV of your results.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4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1260</Words>
  <Application>Microsoft Macintosh PowerPoint</Application>
  <PresentationFormat>Widescreen</PresentationFormat>
  <Paragraphs>159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API (Application Programming Interface)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  <vt:lpstr>What makes this good for scraping?</vt:lpstr>
      <vt:lpstr>Opening Developer Tools</vt:lpstr>
      <vt:lpstr>Create a Sitemap</vt:lpstr>
      <vt:lpstr>Create a Sitemap</vt:lpstr>
      <vt:lpstr>Added Selector</vt:lpstr>
      <vt:lpstr>Add a Child Selector</vt:lpstr>
      <vt:lpstr>Make our Post Selectors</vt:lpstr>
      <vt:lpstr>Start the Scrape</vt:lpstr>
      <vt:lpstr>Wrapping Up</vt:lpstr>
      <vt:lpstr>Robots.txt</vt:lpstr>
      <vt:lpstr>Time Remaining Practice on Some Other Sites</vt:lpstr>
      <vt:lpstr>Takeaways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163</cp:revision>
  <dcterms:created xsi:type="dcterms:W3CDTF">2024-12-10T15:14:51Z</dcterms:created>
  <dcterms:modified xsi:type="dcterms:W3CDTF">2025-01-30T15:42:57Z</dcterms:modified>
</cp:coreProperties>
</file>